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diagrams/colors1.xml" ContentType="application/vnd.openxmlformats-officedocument.drawingml.diagramColors+xml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1"/>
  </p:handoutMasterIdLst>
  <p:sldIdLst>
    <p:sldId id="256" r:id="rId2"/>
    <p:sldId id="257" r:id="rId3"/>
    <p:sldId id="258" r:id="rId4"/>
    <p:sldId id="260" r:id="rId5"/>
    <p:sldId id="261" r:id="rId6"/>
    <p:sldId id="259" r:id="rId7"/>
    <p:sldId id="262" r:id="rId8"/>
    <p:sldId id="263" r:id="rId9"/>
    <p:sldId id="264" r:id="rId10"/>
  </p:sldIdLst>
  <p:sldSz cx="9144000" cy="6858000" type="screen4x3"/>
  <p:notesSz cx="6670675" cy="9929813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99" d="100"/>
          <a:sy n="99" d="100"/>
        </p:scale>
        <p:origin x="-24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3">
  <dgm:title val=""/>
  <dgm:desc val=""/>
  <dgm:catLst>
    <dgm:cat type="accent3" pri="11300"/>
  </dgm:catLst>
  <dgm:styleLbl name="node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shade val="80000"/>
      </a:schemeClr>
      <a:schemeClr val="accent3">
        <a:tint val="7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/>
    <dgm:txEffectClrLst/>
  </dgm:styleLbl>
  <dgm:styleLbl name="ln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9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8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55474F2-3A2A-4A22-B1B8-5BBBAD76F071}" type="doc">
      <dgm:prSet loTypeId="urn:microsoft.com/office/officeart/2005/8/layout/arrow6" loCatId="process" qsTypeId="urn:microsoft.com/office/officeart/2005/8/quickstyle/simple1" qsCatId="simple" csTypeId="urn:microsoft.com/office/officeart/2005/8/colors/accent3_3" csCatId="accent3" phldr="1"/>
      <dgm:spPr/>
      <dgm:t>
        <a:bodyPr/>
        <a:lstStyle/>
        <a:p>
          <a:endParaRPr lang="it-IT"/>
        </a:p>
      </dgm:t>
    </dgm:pt>
    <dgm:pt modelId="{8F729769-6DE4-47C6-897C-1FE174599EBD}">
      <dgm:prSet phldrT="[Testo]"/>
      <dgm:spPr/>
      <dgm:t>
        <a:bodyPr/>
        <a:lstStyle/>
        <a:p>
          <a:r>
            <a:rPr lang="it-IT" dirty="0" smtClean="0"/>
            <a:t>Azioni Trasversali	</a:t>
          </a:r>
          <a:endParaRPr lang="it-IT" dirty="0"/>
        </a:p>
      </dgm:t>
    </dgm:pt>
    <dgm:pt modelId="{B7B4A134-FE9A-4336-95ED-CE4F47110EC8}" type="parTrans" cxnId="{A18D362D-9104-4B50-85B4-13F9F5B463F3}">
      <dgm:prSet/>
      <dgm:spPr/>
      <dgm:t>
        <a:bodyPr/>
        <a:lstStyle/>
        <a:p>
          <a:endParaRPr lang="it-IT"/>
        </a:p>
      </dgm:t>
    </dgm:pt>
    <dgm:pt modelId="{A94AFCD5-942F-478A-87E0-A57583F52AE4}" type="sibTrans" cxnId="{A18D362D-9104-4B50-85B4-13F9F5B463F3}">
      <dgm:prSet/>
      <dgm:spPr/>
      <dgm:t>
        <a:bodyPr/>
        <a:lstStyle/>
        <a:p>
          <a:endParaRPr lang="it-IT"/>
        </a:p>
      </dgm:t>
    </dgm:pt>
    <dgm:pt modelId="{7205721B-A053-4F3F-8ABD-A207E098BA85}">
      <dgm:prSet phldrT="[Testo]"/>
      <dgm:spPr/>
      <dgm:t>
        <a:bodyPr/>
        <a:lstStyle/>
        <a:p>
          <a:r>
            <a:rPr lang="it-IT" dirty="0" smtClean="0"/>
            <a:t>Azioni Specifiche</a:t>
          </a:r>
          <a:endParaRPr lang="it-IT" dirty="0"/>
        </a:p>
      </dgm:t>
    </dgm:pt>
    <dgm:pt modelId="{980F752F-5C45-4C86-84B2-CBEC5F60AED3}" type="parTrans" cxnId="{95BEE42F-FCFC-414E-8DB6-70FBC7F75E9F}">
      <dgm:prSet/>
      <dgm:spPr/>
      <dgm:t>
        <a:bodyPr/>
        <a:lstStyle/>
        <a:p>
          <a:endParaRPr lang="it-IT"/>
        </a:p>
      </dgm:t>
    </dgm:pt>
    <dgm:pt modelId="{EB45CCBA-E71F-4C6C-9494-7C9A555EDD91}" type="sibTrans" cxnId="{95BEE42F-FCFC-414E-8DB6-70FBC7F75E9F}">
      <dgm:prSet/>
      <dgm:spPr/>
      <dgm:t>
        <a:bodyPr/>
        <a:lstStyle/>
        <a:p>
          <a:endParaRPr lang="it-IT"/>
        </a:p>
      </dgm:t>
    </dgm:pt>
    <dgm:pt modelId="{72F8ABCC-35E9-406C-AA57-0BE4BD93CC6F}" type="pres">
      <dgm:prSet presAssocID="{655474F2-3A2A-4A22-B1B8-5BBBAD76F071}" presName="compositeShape" presStyleCnt="0">
        <dgm:presLayoutVars>
          <dgm:chMax val="2"/>
          <dgm:dir/>
          <dgm:resizeHandles val="exact"/>
        </dgm:presLayoutVars>
      </dgm:prSet>
      <dgm:spPr/>
      <dgm:t>
        <a:bodyPr/>
        <a:lstStyle/>
        <a:p>
          <a:endParaRPr lang="it-IT"/>
        </a:p>
      </dgm:t>
    </dgm:pt>
    <dgm:pt modelId="{BD799225-906B-469B-AEF4-3ADD168221B2}" type="pres">
      <dgm:prSet presAssocID="{655474F2-3A2A-4A22-B1B8-5BBBAD76F071}" presName="ribbon" presStyleLbl="node1" presStyleIdx="0" presStyleCnt="1" custLinFactNeighborX="-391" custLinFactNeighborY="3125"/>
      <dgm:spPr/>
    </dgm:pt>
    <dgm:pt modelId="{C2DBD3AB-7E0F-48D3-B4A3-642CBC963B30}" type="pres">
      <dgm:prSet presAssocID="{655474F2-3A2A-4A22-B1B8-5BBBAD76F071}" presName="leftArrow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50BB0F43-9480-40AD-9574-DA8948AAB783}" type="pres">
      <dgm:prSet presAssocID="{655474F2-3A2A-4A22-B1B8-5BBBAD76F071}" presName="rightArrow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it-IT"/>
        </a:p>
      </dgm:t>
    </dgm:pt>
  </dgm:ptLst>
  <dgm:cxnLst>
    <dgm:cxn modelId="{95BEE42F-FCFC-414E-8DB6-70FBC7F75E9F}" srcId="{655474F2-3A2A-4A22-B1B8-5BBBAD76F071}" destId="{7205721B-A053-4F3F-8ABD-A207E098BA85}" srcOrd="1" destOrd="0" parTransId="{980F752F-5C45-4C86-84B2-CBEC5F60AED3}" sibTransId="{EB45CCBA-E71F-4C6C-9494-7C9A555EDD91}"/>
    <dgm:cxn modelId="{A18D362D-9104-4B50-85B4-13F9F5B463F3}" srcId="{655474F2-3A2A-4A22-B1B8-5BBBAD76F071}" destId="{8F729769-6DE4-47C6-897C-1FE174599EBD}" srcOrd="0" destOrd="0" parTransId="{B7B4A134-FE9A-4336-95ED-CE4F47110EC8}" sibTransId="{A94AFCD5-942F-478A-87E0-A57583F52AE4}"/>
    <dgm:cxn modelId="{D25D2ED8-B738-43F6-9553-E030F02A24E6}" type="presOf" srcId="{7205721B-A053-4F3F-8ABD-A207E098BA85}" destId="{50BB0F43-9480-40AD-9574-DA8948AAB783}" srcOrd="0" destOrd="0" presId="urn:microsoft.com/office/officeart/2005/8/layout/arrow6"/>
    <dgm:cxn modelId="{A308D7CC-DA45-471D-819C-E0447857FF97}" type="presOf" srcId="{8F729769-6DE4-47C6-897C-1FE174599EBD}" destId="{C2DBD3AB-7E0F-48D3-B4A3-642CBC963B30}" srcOrd="0" destOrd="0" presId="urn:microsoft.com/office/officeart/2005/8/layout/arrow6"/>
    <dgm:cxn modelId="{4D94CB81-C9C4-4BBE-8CF8-D36678C27541}" type="presOf" srcId="{655474F2-3A2A-4A22-B1B8-5BBBAD76F071}" destId="{72F8ABCC-35E9-406C-AA57-0BE4BD93CC6F}" srcOrd="0" destOrd="0" presId="urn:microsoft.com/office/officeart/2005/8/layout/arrow6"/>
    <dgm:cxn modelId="{D250611E-DF37-4E3B-ABB2-5FF397156FEE}" type="presParOf" srcId="{72F8ABCC-35E9-406C-AA57-0BE4BD93CC6F}" destId="{BD799225-906B-469B-AEF4-3ADD168221B2}" srcOrd="0" destOrd="0" presId="urn:microsoft.com/office/officeart/2005/8/layout/arrow6"/>
    <dgm:cxn modelId="{31A1C2E1-D690-4827-8C8A-93A6E7D5F6AF}" type="presParOf" srcId="{72F8ABCC-35E9-406C-AA57-0BE4BD93CC6F}" destId="{C2DBD3AB-7E0F-48D3-B4A3-642CBC963B30}" srcOrd="1" destOrd="0" presId="urn:microsoft.com/office/officeart/2005/8/layout/arrow6"/>
    <dgm:cxn modelId="{E509A8CB-09C3-42A6-AAC1-C90CC9264068}" type="presParOf" srcId="{72F8ABCC-35E9-406C-AA57-0BE4BD93CC6F}" destId="{50BB0F43-9480-40AD-9574-DA8948AAB783}" srcOrd="2" destOrd="0" presId="urn:microsoft.com/office/officeart/2005/8/layout/arrow6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6">
  <dgm:title val=""/>
  <dgm:desc val=""/>
  <dgm:catLst>
    <dgm:cat type="relationship" pri="4000"/>
    <dgm:cat type="process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compositeShape">
    <dgm:varLst>
      <dgm:chMax val="2"/>
      <dgm:dir/>
      <dgm:resizeHandles val="exact"/>
    </dgm:varLst>
    <dgm:alg type="composite">
      <dgm:param type="horzAlign" val="ctr"/>
      <dgm:param type="vertAlign" val="mid"/>
      <dgm:param type="ar" val="2.5"/>
    </dgm:alg>
    <dgm:shape xmlns:r="http://schemas.openxmlformats.org/officeDocument/2006/relationships" r:blip="">
      <dgm:adjLst/>
    </dgm:shape>
    <dgm:presOf/>
    <dgm:constrLst>
      <dgm:constr type="primFontSz" for="des" ptType="node" op="equ"/>
      <dgm:constr type="w" for="ch" forName="ribbon" refType="h" refFor="ch" refForName="ribbon" fact="2.5"/>
      <dgm:constr type="h" for="ch" forName="leftArrowText" refType="h" fact="0.49"/>
      <dgm:constr type="ctrY" for="ch" forName="leftArrowText" refType="ctrY" refFor="ch" refForName="ribbon"/>
      <dgm:constr type="ctrYOff" for="ch" forName="leftArrowText" refType="h" refFor="ch" refForName="ribbon" fact="-0.08"/>
      <dgm:constr type="l" for="ch" forName="leftArrowText" refType="w" refFor="ch" refForName="ribbon" fact="0.12"/>
      <dgm:constr type="r" for="ch" forName="leftArrowText" refType="w" refFor="ch" refForName="ribbon" fact="0.45"/>
      <dgm:constr type="h" for="ch" forName="rightArrowText" refType="h" fact="0.49"/>
      <dgm:constr type="ctrY" for="ch" forName="rightArrowText" refType="ctrY" refFor="ch" refForName="ribbon"/>
      <dgm:constr type="ctrYOff" for="ch" forName="rightArrowText" refType="h" refFor="ch" refForName="ribbon" fact="0.08"/>
      <dgm:constr type="l" for="ch" forName="rightArrowText" refType="w" refFor="ch" refForName="ribbon" fact="0.5"/>
      <dgm:constr type="r" for="ch" forName="rightArrowText" refType="w" refFor="ch" refForName="ribbon" fact="0.89"/>
    </dgm:constrLst>
    <dgm:ruleLst/>
    <dgm:choose name="Name0">
      <dgm:if name="Name1" axis="ch" ptType="node" func="cnt" op="gte" val="1">
        <dgm:layoutNode name="ribbon" styleLbl="node1">
          <dgm:alg type="sp"/>
          <dgm:shape xmlns:r="http://schemas.openxmlformats.org/officeDocument/2006/relationships" type="leftRightRibbon" r:blip="">
            <dgm:adjLst/>
          </dgm:shape>
          <dgm:presOf/>
          <dgm:constrLst/>
          <dgm:ruleLst/>
        </dgm:layoutNode>
        <dgm:layoutNode name="leftArrowText" styleLbl="node1">
          <dgm:varLst>
            <dgm:chMax val="0"/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 hideGeom="1">
            <dgm:adjLst/>
          </dgm:shape>
          <dgm:choose name="Name2">
            <dgm:if name="Name3" func="var" arg="dir" op="equ" val="norm">
              <dgm:presOf axis="ch desOrSelf" ptType="node node" st="1 1" cnt="1 0"/>
            </dgm:if>
            <dgm:else name="Name4">
              <dgm:presOf axis="ch desOrSelf" ptType="node node" st="2 1" cnt="1 0"/>
            </dgm:else>
          </dgm:choose>
          <dgm:constrLst>
            <dgm:constr type="primFontSz" val="65"/>
            <dgm:constr type="tMarg" refType="primFontSz" fact="0.28"/>
            <dgm:constr type="lMarg"/>
            <dgm:constr type="bMarg" refType="primFontSz" fact="0.3"/>
            <dgm:constr type="rMarg"/>
          </dgm:constrLst>
          <dgm:ruleLst>
            <dgm:rule type="primFontSz" val="5" fact="NaN" max="NaN"/>
          </dgm:ruleLst>
        </dgm:layoutNode>
        <dgm:layoutNode name="rightArrowText" styleLbl="node1">
          <dgm:varLst>
            <dgm:chMax val="0"/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 hideGeom="1">
            <dgm:adjLst/>
          </dgm:shape>
          <dgm:choose name="Name5">
            <dgm:if name="Name6" func="var" arg="dir" op="equ" val="norm">
              <dgm:presOf axis="ch desOrSelf" ptType="node node" st="2 1" cnt="1 0"/>
            </dgm:if>
            <dgm:else name="Name7">
              <dgm:presOf axis="ch desOrSelf" ptType="node node" st="1 1" cnt="1 0"/>
            </dgm:else>
          </dgm:choose>
          <dgm:constrLst>
            <dgm:constr type="primFontSz" val="65"/>
            <dgm:constr type="tMarg" refType="primFontSz" fact="0.28"/>
            <dgm:constr type="lMarg"/>
            <dgm:constr type="bMarg" refType="primFontSz" fact="0.3"/>
            <dgm:constr type="rMarg"/>
          </dgm:constrLst>
          <dgm:ruleLst>
            <dgm:rule type="primFontSz" val="5" fact="NaN" max="NaN"/>
          </dgm:ruleLst>
        </dgm:layoutNode>
      </dgm:if>
      <dgm:else name="Name8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90626" cy="4964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quarter" idx="1"/>
          </p:nvPr>
        </p:nvSpPr>
        <p:spPr>
          <a:xfrm>
            <a:off x="3778505" y="0"/>
            <a:ext cx="2890626" cy="4964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C0D09A-5F0B-4195-9CCA-CF61E1E479E3}" type="datetimeFigureOut">
              <a:rPr lang="it-IT" smtClean="0"/>
              <a:pPr/>
              <a:t>31/10/2018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2"/>
          </p:nvPr>
        </p:nvSpPr>
        <p:spPr>
          <a:xfrm>
            <a:off x="0" y="9431599"/>
            <a:ext cx="2890626" cy="496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3"/>
          </p:nvPr>
        </p:nvSpPr>
        <p:spPr>
          <a:xfrm>
            <a:off x="3778505" y="9431599"/>
            <a:ext cx="2890626" cy="496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A8949C-AA37-47E6-ACE3-21D96783D7E2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BA2F0-662D-4625-B3A4-3DB091F1C91F}" type="datetimeFigureOut">
              <a:rPr lang="it-IT" smtClean="0"/>
              <a:pPr/>
              <a:t>31/10/2018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67FBC-FD14-4C35-B709-8E5A41157733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BA2F0-662D-4625-B3A4-3DB091F1C91F}" type="datetimeFigureOut">
              <a:rPr lang="it-IT" smtClean="0"/>
              <a:pPr/>
              <a:t>31/10/2018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67FBC-FD14-4C35-B709-8E5A41157733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BA2F0-662D-4625-B3A4-3DB091F1C91F}" type="datetimeFigureOut">
              <a:rPr lang="it-IT" smtClean="0"/>
              <a:pPr/>
              <a:t>31/10/2018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67FBC-FD14-4C35-B709-8E5A41157733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BA2F0-662D-4625-B3A4-3DB091F1C91F}" type="datetimeFigureOut">
              <a:rPr lang="it-IT" smtClean="0"/>
              <a:pPr/>
              <a:t>31/10/2018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67FBC-FD14-4C35-B709-8E5A41157733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BA2F0-662D-4625-B3A4-3DB091F1C91F}" type="datetimeFigureOut">
              <a:rPr lang="it-IT" smtClean="0"/>
              <a:pPr/>
              <a:t>31/10/2018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67FBC-FD14-4C35-B709-8E5A41157733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BA2F0-662D-4625-B3A4-3DB091F1C91F}" type="datetimeFigureOut">
              <a:rPr lang="it-IT" smtClean="0"/>
              <a:pPr/>
              <a:t>31/10/2018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67FBC-FD14-4C35-B709-8E5A41157733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BA2F0-662D-4625-B3A4-3DB091F1C91F}" type="datetimeFigureOut">
              <a:rPr lang="it-IT" smtClean="0"/>
              <a:pPr/>
              <a:t>31/10/2018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67FBC-FD14-4C35-B709-8E5A41157733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BA2F0-662D-4625-B3A4-3DB091F1C91F}" type="datetimeFigureOut">
              <a:rPr lang="it-IT" smtClean="0"/>
              <a:pPr/>
              <a:t>31/10/2018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67FBC-FD14-4C35-B709-8E5A41157733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BA2F0-662D-4625-B3A4-3DB091F1C91F}" type="datetimeFigureOut">
              <a:rPr lang="it-IT" smtClean="0"/>
              <a:pPr/>
              <a:t>31/10/2018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67FBC-FD14-4C35-B709-8E5A41157733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BA2F0-662D-4625-B3A4-3DB091F1C91F}" type="datetimeFigureOut">
              <a:rPr lang="it-IT" smtClean="0"/>
              <a:pPr/>
              <a:t>31/10/2018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67FBC-FD14-4C35-B709-8E5A41157733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BA2F0-662D-4625-B3A4-3DB091F1C91F}" type="datetimeFigureOut">
              <a:rPr lang="it-IT" smtClean="0"/>
              <a:pPr/>
              <a:t>31/10/2018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67FBC-FD14-4C35-B709-8E5A41157733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0BA2F0-662D-4625-B3A4-3DB091F1C91F}" type="datetimeFigureOut">
              <a:rPr lang="it-IT" smtClean="0"/>
              <a:pPr/>
              <a:t>31/10/2018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167FBC-FD14-4C35-B709-8E5A41157733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71670" y="285728"/>
            <a:ext cx="4905375" cy="102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2425" y="2090738"/>
            <a:ext cx="8439150" cy="267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Una Premessa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600201"/>
            <a:ext cx="8186766" cy="2971808"/>
          </a:xfrm>
        </p:spPr>
        <p:txBody>
          <a:bodyPr>
            <a:normAutofit fontScale="77500" lnSpcReduction="20000"/>
          </a:bodyPr>
          <a:lstStyle/>
          <a:p>
            <a:pPr algn="just"/>
            <a:r>
              <a:rPr lang="it-IT" i="1" dirty="0"/>
              <a:t>Le </a:t>
            </a:r>
            <a:r>
              <a:rPr lang="it-IT" b="1" i="1" dirty="0"/>
              <a:t>disuguaglianze sociali </a:t>
            </a:r>
            <a:r>
              <a:rPr lang="it-IT" i="1" dirty="0"/>
              <a:t>e l</a:t>
            </a:r>
            <a:r>
              <a:rPr lang="it-IT" b="1" i="1" dirty="0"/>
              <a:t>’equità</a:t>
            </a:r>
            <a:r>
              <a:rPr lang="it-IT" i="1" dirty="0"/>
              <a:t> in ambito sanitario rappresentano uno dei temi cruciali per le politiche pubbliche: non sempre, infatti, i processi dell’organizzazione quotidiana dei servizi prendono in considerazione la pluralità delle differenze e riescono a produrre </a:t>
            </a:r>
            <a:r>
              <a:rPr lang="it-IT" b="1" i="1" dirty="0"/>
              <a:t>un’eguaglianza sostanziale nella realizzazione del diritto alla salute e al benessere sociale</a:t>
            </a:r>
            <a:r>
              <a:rPr lang="it-IT" i="1" dirty="0"/>
              <a:t>, quanto piuttosto riproducono le disuguaglianze sociali pre-esistenti, o ne producono di nuove (</a:t>
            </a:r>
            <a:r>
              <a:rPr lang="it-IT" b="1" i="1" dirty="0"/>
              <a:t>DGR 919/2018</a:t>
            </a:r>
            <a:r>
              <a:rPr lang="it-IT" i="1" dirty="0" smtClean="0"/>
              <a:t>).</a:t>
            </a:r>
          </a:p>
          <a:p>
            <a:pPr algn="just"/>
            <a:endParaRPr lang="it-IT" i="1" dirty="0"/>
          </a:p>
          <a:p>
            <a:endParaRPr lang="it-IT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Gli obiettivi del documento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Esplicitare </a:t>
            </a:r>
            <a:r>
              <a:rPr lang="it-IT" dirty="0"/>
              <a:t>principi ed obiettivi di riferimento sul tema </a:t>
            </a:r>
            <a:r>
              <a:rPr lang="it-IT" dirty="0" smtClean="0"/>
              <a:t>dell’equità;</a:t>
            </a:r>
          </a:p>
          <a:p>
            <a:r>
              <a:rPr lang="it-IT" dirty="0" smtClean="0"/>
              <a:t>Agire in un’ottica interaziendale;</a:t>
            </a:r>
          </a:p>
          <a:p>
            <a:r>
              <a:rPr lang="it-IT" dirty="0" smtClean="0"/>
              <a:t>Individuare le condizioni organizzative (</a:t>
            </a:r>
            <a:r>
              <a:rPr lang="it-IT" dirty="0"/>
              <a:t>ruoli e dispositivi </a:t>
            </a:r>
            <a:r>
              <a:rPr lang="it-IT" dirty="0" smtClean="0"/>
              <a:t>organizzativi);</a:t>
            </a:r>
          </a:p>
          <a:p>
            <a:endParaRPr lang="it-IT" dirty="0" smtClean="0"/>
          </a:p>
          <a:p>
            <a:endParaRPr lang="it-IT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1143000"/>
          </a:xfrm>
        </p:spPr>
        <p:txBody>
          <a:bodyPr/>
          <a:lstStyle/>
          <a:p>
            <a:r>
              <a:rPr lang="it-IT" dirty="0" smtClean="0"/>
              <a:t>Ambiti di interesse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28596" y="928670"/>
            <a:ext cx="8229600" cy="4972072"/>
          </a:xfrm>
        </p:spPr>
        <p:txBody>
          <a:bodyPr>
            <a:normAutofit/>
          </a:bodyPr>
          <a:lstStyle/>
          <a:p>
            <a:r>
              <a:rPr lang="it-IT" dirty="0"/>
              <a:t>Le disuguaglianze in ambito </a:t>
            </a:r>
            <a:r>
              <a:rPr lang="it-IT" dirty="0" smtClean="0"/>
              <a:t>sanitario; </a:t>
            </a:r>
          </a:p>
          <a:p>
            <a:r>
              <a:rPr lang="it-IT" dirty="0" smtClean="0"/>
              <a:t>L’equità </a:t>
            </a:r>
            <a:r>
              <a:rPr lang="it-IT" dirty="0"/>
              <a:t>di accesso ai servizi </a:t>
            </a:r>
            <a:r>
              <a:rPr lang="it-IT" dirty="0" smtClean="0"/>
              <a:t>sanitari;</a:t>
            </a:r>
            <a:r>
              <a:rPr lang="it-IT" dirty="0"/>
              <a:t> </a:t>
            </a:r>
          </a:p>
          <a:p>
            <a:r>
              <a:rPr lang="it-IT" dirty="0" smtClean="0"/>
              <a:t>I </a:t>
            </a:r>
            <a:r>
              <a:rPr lang="it-IT" dirty="0"/>
              <a:t>meccanismi generatori delle disuguaglianze riconducibili </a:t>
            </a:r>
            <a:r>
              <a:rPr lang="it-IT" dirty="0" smtClean="0"/>
              <a:t>all’organizzazione</a:t>
            </a:r>
            <a:r>
              <a:rPr lang="it-IT" dirty="0"/>
              <a:t>;</a:t>
            </a:r>
          </a:p>
          <a:p>
            <a:pPr>
              <a:buNone/>
            </a:pPr>
            <a:r>
              <a:rPr lang="it-IT" dirty="0"/>
              <a:t> </a:t>
            </a:r>
            <a:r>
              <a:rPr lang="it-IT" dirty="0" smtClean="0"/>
              <a:t>Le </a:t>
            </a:r>
            <a:r>
              <a:rPr lang="it-IT" dirty="0"/>
              <a:t>disuguaglianze nei contesti organizzativi e l’approccio del diversity management.</a:t>
            </a:r>
          </a:p>
          <a:p>
            <a:endParaRPr lang="it-IT" dirty="0"/>
          </a:p>
        </p:txBody>
      </p:sp>
      <p:graphicFrame>
        <p:nvGraphicFramePr>
          <p:cNvPr id="4" name="Diagramma 3"/>
          <p:cNvGraphicFramePr/>
          <p:nvPr/>
        </p:nvGraphicFramePr>
        <p:xfrm>
          <a:off x="1571604" y="3929066"/>
          <a:ext cx="6096000" cy="30718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143000"/>
          </a:xfrm>
        </p:spPr>
        <p:txBody>
          <a:bodyPr/>
          <a:lstStyle/>
          <a:p>
            <a:r>
              <a:rPr lang="it-IT" dirty="0"/>
              <a:t>Funzioni e aree di interesse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28596" y="928670"/>
            <a:ext cx="8329642" cy="5572140"/>
          </a:xfrm>
        </p:spPr>
        <p:txBody>
          <a:bodyPr>
            <a:normAutofit fontScale="55000" lnSpcReduction="20000"/>
          </a:bodyPr>
          <a:lstStyle/>
          <a:p>
            <a:pPr lvl="0" algn="just"/>
            <a:r>
              <a:rPr lang="it-IT" dirty="0"/>
              <a:t>Elaborare, proporre, monitorare e valutare, anche nella prospettiva del miglioramento della qualità dell’assistenza, il </a:t>
            </a:r>
            <a:r>
              <a:rPr lang="it-IT" b="1" dirty="0"/>
              <a:t>programma annuale </a:t>
            </a:r>
            <a:r>
              <a:rPr lang="it-IT" dirty="0"/>
              <a:t>(con proiezione pluriennale) delle attività in tema di equità, partendo dalle analisi di </a:t>
            </a:r>
            <a:r>
              <a:rPr lang="it-IT" dirty="0" err="1"/>
              <a:t>equity</a:t>
            </a:r>
            <a:r>
              <a:rPr lang="it-IT" dirty="0"/>
              <a:t> assessment e dagli obiettivi  dettati dalle linee di programmazione regionali.</a:t>
            </a:r>
          </a:p>
          <a:p>
            <a:pPr lvl="0" algn="just"/>
            <a:r>
              <a:rPr lang="it-IT" dirty="0"/>
              <a:t>Promuovere l’utilizzo </a:t>
            </a:r>
            <a:r>
              <a:rPr lang="it-IT" dirty="0" smtClean="0"/>
              <a:t>dell’</a:t>
            </a:r>
            <a:r>
              <a:rPr lang="it-IT" b="1" dirty="0" smtClean="0"/>
              <a:t>impact </a:t>
            </a:r>
            <a:r>
              <a:rPr lang="it-IT" b="1" dirty="0"/>
              <a:t>assessment di equità </a:t>
            </a:r>
            <a:r>
              <a:rPr lang="it-IT" dirty="0"/>
              <a:t>nei processi organizzativi aziendali,  individuando le azioni/iniziative necessarie per dare riscontro agli obiettivi annuali posti dalla Regione sul tema dell’equità;</a:t>
            </a:r>
          </a:p>
          <a:p>
            <a:pPr lvl="0" algn="just"/>
            <a:r>
              <a:rPr lang="it-IT" dirty="0"/>
              <a:t>Sviluppare e promuovere programmi/interventi di </a:t>
            </a:r>
            <a:r>
              <a:rPr lang="it-IT" b="1" dirty="0"/>
              <a:t>contrasto alle varie forme di discriminazione </a:t>
            </a:r>
            <a:r>
              <a:rPr lang="it-IT" dirty="0"/>
              <a:t>con riferimento sia ai processi organizzativi e assistenziali critici in tema di equità e differenze (verso l’esterno) che ai programmi/processi di selezione e di sviluppo delle risorse umane (verso l’interno);</a:t>
            </a:r>
          </a:p>
          <a:p>
            <a:pPr lvl="0" algn="just"/>
            <a:r>
              <a:rPr lang="it-IT" dirty="0"/>
              <a:t>Promuovere cultura e </a:t>
            </a:r>
            <a:r>
              <a:rPr lang="it-IT" b="1" dirty="0"/>
              <a:t>diffondere i principi dell’equità </a:t>
            </a:r>
            <a:r>
              <a:rPr lang="it-IT" dirty="0"/>
              <a:t>attraverso strumenti formativi e di gestione aziendale (es. budget, piano delle azioni, eccetera) e supportare i professionisti dei diversi livelli aziendali con iniziative formative e di approfondimento sui temi delle politiche di eguaglianza e di contrasto alla discriminazione;</a:t>
            </a:r>
          </a:p>
          <a:p>
            <a:pPr lvl="0" algn="just"/>
            <a:r>
              <a:rPr lang="it-IT" dirty="0"/>
              <a:t>Promuovere e supportare iniziative e interventi tesi a </a:t>
            </a:r>
            <a:r>
              <a:rPr lang="it-IT" b="1" dirty="0"/>
              <a:t>formare e diffondere competenze relazionali e di ascolto attivo</a:t>
            </a:r>
            <a:r>
              <a:rPr lang="it-IT" dirty="0"/>
              <a:t>, quali modalità o strumenti operativi per migliorare la gestione delle relazioni (tra operatori sanitari e pazienti/familiari e inter-intraprofessionali), spesso fortemente stressanti e all'apparenza inefficaci;</a:t>
            </a:r>
          </a:p>
          <a:p>
            <a:pPr lvl="0" algn="just"/>
            <a:r>
              <a:rPr lang="it-IT" dirty="0"/>
              <a:t>Garantire il </a:t>
            </a:r>
            <a:r>
              <a:rPr lang="it-IT" b="1" dirty="0"/>
              <a:t>raccordo con il territorio </a:t>
            </a:r>
            <a:r>
              <a:rPr lang="it-IT" dirty="0"/>
              <a:t>(nello specifico con Comune di Parma, Provincia di Parma e la Conferenza Territoriale Sociale e Sanitaria, nonché rappresentanze dei cittadini e associazioni) per le iniziative in tema di equità</a:t>
            </a:r>
            <a:r>
              <a:rPr lang="it-IT" dirty="0" smtClean="0"/>
              <a:t>.</a:t>
            </a:r>
            <a:endParaRPr lang="it-IT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graphicFrame>
        <p:nvGraphicFramePr>
          <p:cNvPr id="2049" name="Object 1"/>
          <p:cNvGraphicFramePr>
            <a:graphicFrameLocks noChangeAspect="1"/>
          </p:cNvGraphicFramePr>
          <p:nvPr/>
        </p:nvGraphicFramePr>
        <p:xfrm>
          <a:off x="0" y="0"/>
          <a:ext cx="9001156" cy="6643710"/>
        </p:xfrm>
        <a:graphic>
          <a:graphicData uri="http://schemas.openxmlformats.org/presentationml/2006/ole">
            <p:oleObj spid="_x0000_s2049" name="Immagine bitmap" r:id="rId3" imgW="5923810" imgH="7066667" progId="PBrush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00200" y="204788"/>
            <a:ext cx="5943600" cy="644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4414" y="0"/>
            <a:ext cx="6715172" cy="6572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8662" y="1"/>
            <a:ext cx="6786610" cy="6500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</TotalTime>
  <Words>383</Words>
  <Application>Microsoft Office PowerPoint</Application>
  <PresentationFormat>Presentazione su schermo (4:3)</PresentationFormat>
  <Paragraphs>20</Paragraphs>
  <Slides>9</Slides>
  <Notes>0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Server OLE incorporati</vt:lpstr>
      </vt:variant>
      <vt:variant>
        <vt:i4>1</vt:i4>
      </vt:variant>
      <vt:variant>
        <vt:lpstr>Titoli diapositive</vt:lpstr>
      </vt:variant>
      <vt:variant>
        <vt:i4>9</vt:i4>
      </vt:variant>
    </vt:vector>
  </HeadingPairs>
  <TitlesOfParts>
    <vt:vector size="11" baseType="lpstr">
      <vt:lpstr>Tema di Office</vt:lpstr>
      <vt:lpstr>Immagine bitmap</vt:lpstr>
      <vt:lpstr>Diapositiva 1</vt:lpstr>
      <vt:lpstr>Una Premessa</vt:lpstr>
      <vt:lpstr>Gli obiettivi del documento</vt:lpstr>
      <vt:lpstr>Ambiti di interesse</vt:lpstr>
      <vt:lpstr>Funzioni e aree di interesse</vt:lpstr>
      <vt:lpstr>Diapositiva 6</vt:lpstr>
      <vt:lpstr>Diapositiva 7</vt:lpstr>
      <vt:lpstr>Diapositiva 8</vt:lpstr>
      <vt:lpstr>Diapositiva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gberte</dc:creator>
  <cp:lastModifiedBy>gberte</cp:lastModifiedBy>
  <cp:revision>5</cp:revision>
  <dcterms:created xsi:type="dcterms:W3CDTF">2018-10-29T14:39:20Z</dcterms:created>
  <dcterms:modified xsi:type="dcterms:W3CDTF">2018-10-31T15:11:17Z</dcterms:modified>
</cp:coreProperties>
</file>